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3FD2BB-D611-40CE-93BA-DB2DB9C3CB9C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Раздел без заголовка" id="{B38155E2-ED70-46C8-834F-10D3FB1699E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294BF-5B86-476D-82A7-6C3496E9E576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5611-A163-4FC5-B3D5-82B9E12FD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45611-A163-4FC5-B3D5-82B9E12FD9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9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74E14F-C73B-4590-8C89-F5D9BB66D3D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4CE0C4-A85C-4926-8F2E-250AC5A07C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Cambria" pitchFamily="18" charset="0"/>
              </a:rPr>
              <a:t>История происхождения Фамилии</a:t>
            </a:r>
            <a:endParaRPr lang="ru-RU" b="1" i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(на материале фамилий учащихся 5-го класса)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cap="none" dirty="0">
                <a:solidFill>
                  <a:prstClr val="black"/>
                </a:solidFill>
              </a:rPr>
              <a:t>История фамилий, образованных от </a:t>
            </a:r>
            <a:r>
              <a:rPr lang="ru-RU" sz="2400" b="1" i="1" cap="none" dirty="0" smtClean="0">
                <a:solidFill>
                  <a:prstClr val="black"/>
                </a:solidFill>
              </a:rPr>
              <a:t>рода занятий.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err="1" smtClean="0"/>
              <a:t>Ашастина</a:t>
            </a:r>
            <a:r>
              <a:rPr lang="ru-RU" b="1" i="1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Фамилия образовалась от глагола «</a:t>
            </a:r>
            <a:r>
              <a:rPr lang="ru-RU" i="1" dirty="0" err="1" smtClean="0"/>
              <a:t>ошастать</a:t>
            </a:r>
            <a:r>
              <a:rPr lang="ru-RU" i="1" dirty="0" smtClean="0"/>
              <a:t>» - очистить от лузги зерно. Вероятно, она указывает на деятельность основателя фамилии – он мог быть крестьянином, занимавшимся выращиванием зерновых культур, или мельником.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err="1" smtClean="0"/>
              <a:t>Ковина</a:t>
            </a:r>
            <a:r>
              <a:rPr lang="ru-RU" b="1" i="1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Фамилия произошла от глагола ковать, поэтому, возможно, предок владел кузнечным ремеслом.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cap="none" dirty="0">
                <a:solidFill>
                  <a:prstClr val="black"/>
                </a:solidFill>
              </a:rPr>
              <a:t>История фамилий, образованных от </a:t>
            </a:r>
            <a:r>
              <a:rPr lang="ru-RU" sz="2400" b="1" i="1" cap="none" dirty="0" smtClean="0">
                <a:solidFill>
                  <a:prstClr val="black"/>
                </a:solidFill>
              </a:rPr>
              <a:t>названий животных и птиц.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i="1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i="1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err="1" smtClean="0"/>
              <a:t>Мышенков</a:t>
            </a:r>
            <a:r>
              <a:rPr lang="ru-RU" b="1" i="1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Фамилия произошла от слова мышь. Давая это имя ребенку, родители хотели, чтобы ребенок был тихого, спокойного нрава, как мышь.</a:t>
            </a:r>
          </a:p>
          <a:p>
            <a:pPr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810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1900" i="1" dirty="0" smtClean="0"/>
              <a:t>В пятом классе 90% фамилий являются исконно русскими, и только фамилия </a:t>
            </a:r>
            <a:r>
              <a:rPr lang="ru-RU" sz="1900" b="1" i="1" dirty="0" err="1" smtClean="0"/>
              <a:t>Гартунг</a:t>
            </a:r>
            <a:r>
              <a:rPr lang="ru-RU" sz="1900" i="1" dirty="0" smtClean="0"/>
              <a:t> является немецкой фамилией. В её основе лежит слово отважный, смелый, сильный. Родители, которые давали такое имя, желали своему ребенку здоровья и храбрости.</a:t>
            </a:r>
            <a:endParaRPr lang="ru-RU" sz="1900" i="1" dirty="0"/>
          </a:p>
        </p:txBody>
      </p:sp>
    </p:spTree>
    <p:extLst>
      <p:ext uri="{BB962C8B-B14F-4D97-AF65-F5344CB8AC3E}">
        <p14:creationId xmlns:p14="http://schemas.microsoft.com/office/powerpoint/2010/main" val="24068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5494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416824" cy="345638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i="1" dirty="0" smtClean="0"/>
              <a:t>Изучив историю возникновения фамилий учеников 5-го класса, мы пришли к выводу, что 40% фамилий произошли от прозвищ, 20% - от крестильных имен, 20% - от рода занятий, 10% - от названий животных и птиц. Одна фамилия (10%) является фамилией иноязычного происхождения.</a:t>
            </a:r>
          </a:p>
          <a:p>
            <a:pPr indent="0" algn="ctr">
              <a:buNone/>
            </a:pPr>
            <a:r>
              <a:rPr lang="ru-RU" i="1" dirty="0" smtClean="0"/>
              <a:t>Занимаясь историей возникновения своей фамилии мы узнаем об истории своего рода, своей семьи. Еще издавна считалось, что помнить своих предков – это священный долг потомков.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561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38400"/>
            <a:ext cx="7488832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endParaRPr lang="ru-RU" sz="3600" i="1" dirty="0" smtClean="0"/>
          </a:p>
          <a:p>
            <a:pPr indent="0" algn="ctr">
              <a:buNone/>
            </a:pPr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20080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365104"/>
            <a:ext cx="6400800" cy="909464"/>
          </a:xfrm>
        </p:spPr>
        <p:txBody>
          <a:bodyPr>
            <a:noAutofit/>
          </a:bodyPr>
          <a:lstStyle/>
          <a:p>
            <a:r>
              <a:rPr lang="ru-RU" sz="3200" i="1" cap="none" dirty="0" smtClean="0"/>
              <a:t>Появление фамилий – это сложный исторический процесс. Изначально они появились в европейских странах: Италии, Франции, Англии, Германии. </a:t>
            </a:r>
            <a:br>
              <a:rPr lang="ru-RU" sz="3200" i="1" cap="none" dirty="0" smtClean="0"/>
            </a:br>
            <a:r>
              <a:rPr lang="ru-RU" sz="3200" i="1" cap="none" dirty="0" smtClean="0"/>
              <a:t>В России фамилии появились в конце </a:t>
            </a:r>
            <a:r>
              <a:rPr lang="en-US" sz="3200" i="1" cap="none" dirty="0" smtClean="0"/>
              <a:t>XVIII</a:t>
            </a:r>
            <a:r>
              <a:rPr lang="ru-RU" sz="3200" i="1" cap="none" dirty="0" smtClean="0"/>
              <a:t> в.</a:t>
            </a:r>
            <a:endParaRPr lang="ru-RU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29721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6912768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cap="none" dirty="0" smtClean="0"/>
              <a:t>Каждому человеку полезно знать историю происхождения своей фамилии. </a:t>
            </a:r>
            <a:br>
              <a:rPr lang="ru-RU" sz="3200" i="1" cap="none" dirty="0" smtClean="0"/>
            </a:br>
            <a:r>
              <a:rPr lang="ru-RU" sz="3200" b="1" i="1" cap="none" dirty="0" smtClean="0"/>
              <a:t>Цель работы: </a:t>
            </a:r>
            <a:br>
              <a:rPr lang="ru-RU" sz="3200" b="1" i="1" cap="none" dirty="0" smtClean="0"/>
            </a:br>
            <a:r>
              <a:rPr lang="ru-RU" sz="3200" i="1" cap="none" dirty="0" smtClean="0"/>
              <a:t>1. Определение путей образования моей фамилии и фамилий одноклассников, с последующей их расшифровкой и классификацией.</a:t>
            </a:r>
            <a:endParaRPr lang="ru-RU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24002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0800" cy="1295400"/>
          </a:xfrm>
        </p:spPr>
        <p:txBody>
          <a:bodyPr>
            <a:noAutofit/>
          </a:bodyPr>
          <a:lstStyle/>
          <a:p>
            <a:r>
              <a:rPr lang="ru-RU" sz="2900" b="1" i="1" cap="none" dirty="0" smtClean="0"/>
              <a:t>Во время проведения исследования мы решали следующие задачи: </a:t>
            </a:r>
            <a:endParaRPr lang="ru-RU" sz="2900" b="1" i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22413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900" dirty="0" smtClean="0">
                <a:solidFill>
                  <a:schemeClr val="tx1"/>
                </a:solidFill>
                <a:latin typeface="+mj-lt"/>
              </a:rPr>
              <a:t>Изучение истории возникновения фамилии.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+mj-lt"/>
              </a:rPr>
              <a:t>2. Составление словаря фамилий одноклассников. </a:t>
            </a:r>
            <a:endParaRPr lang="ru-RU" sz="29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0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912768" cy="6858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О</a:t>
            </a:r>
            <a:r>
              <a:rPr lang="ru-RU" sz="2800" b="1" i="1" cap="none" dirty="0" smtClean="0"/>
              <a:t>собенности происхождения русских фамилий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800800" cy="3048001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Иван – Иванов сын             Звенигород              </a:t>
            </a:r>
            <a:r>
              <a:rPr lang="ru-RU" dirty="0" err="1"/>
              <a:t>ш</a:t>
            </a:r>
            <a:r>
              <a:rPr lang="ru-RU" dirty="0" err="1" smtClean="0"/>
              <a:t>выдкий</a:t>
            </a:r>
            <a:r>
              <a:rPr lang="ru-RU" dirty="0" smtClean="0"/>
              <a:t> (быстрый)</a:t>
            </a:r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r>
              <a:rPr lang="ru-RU" dirty="0" smtClean="0"/>
              <a:t>       Иванов                       Звенигородский                       </a:t>
            </a:r>
            <a:r>
              <a:rPr lang="ru-RU" dirty="0" err="1" smtClean="0"/>
              <a:t>Швыдков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1416652" y="2619692"/>
            <a:ext cx="1787195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Отчества от крестильных имен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53204" y="3494935"/>
            <a:ext cx="0" cy="438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253204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779912" y="2619692"/>
            <a:ext cx="194421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Название местности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52020" y="3494935"/>
            <a:ext cx="0" cy="438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52020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084168" y="2619692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</a:rPr>
              <a:t>Некрестильные</a:t>
            </a:r>
            <a:r>
              <a:rPr lang="ru-RU" sz="1400" dirty="0" smtClean="0">
                <a:solidFill>
                  <a:srgbClr val="002060"/>
                </a:solidFill>
              </a:rPr>
              <a:t> имена (прозвища)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128284" y="3494935"/>
            <a:ext cx="0" cy="366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28284" y="43651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7128792" cy="3048001"/>
          </a:xfrm>
        </p:spPr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        воевода                          башкир                                      волк</a:t>
            </a:r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r>
              <a:rPr lang="ru-RU" dirty="0" smtClean="0"/>
              <a:t>      Воеводин                      </a:t>
            </a:r>
            <a:r>
              <a:rPr lang="ru-RU" dirty="0" err="1" smtClean="0"/>
              <a:t>Бышкиров</a:t>
            </a:r>
            <a:r>
              <a:rPr lang="ru-RU" dirty="0" smtClean="0"/>
              <a:t>                                 Волков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87624" y="2564904"/>
            <a:ext cx="16561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Социальное положение (род занятий)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015716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15716" y="45091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203848" y="2564904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Этнонимы и </a:t>
            </a:r>
            <a:r>
              <a:rPr lang="ru-RU" sz="1400" dirty="0" err="1" smtClean="0">
                <a:solidFill>
                  <a:srgbClr val="002060"/>
                </a:solidFill>
              </a:rPr>
              <a:t>этнотопонгимы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83968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3968" y="45091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156176" y="2564904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Фамилий от названий животных и птиц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56276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125666" y="4365104"/>
            <a:ext cx="0" cy="482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912768" cy="685800"/>
          </a:xfrm>
        </p:spPr>
        <p:txBody>
          <a:bodyPr>
            <a:normAutofit fontScale="90000"/>
          </a:bodyPr>
          <a:lstStyle/>
          <a:p>
            <a:r>
              <a:rPr lang="ru-RU" b="1" i="1" cap="none" dirty="0" smtClean="0"/>
              <a:t>Структура русских фамилий</a:t>
            </a:r>
            <a:endParaRPr lang="ru-RU" b="1" i="1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i="1" dirty="0" smtClean="0"/>
              <a:t>Все фамилий подчиняются по своей структуре определенным правилам. Каждая фамилия состоит из корня + суффикс (-</a:t>
            </a:r>
            <a:r>
              <a:rPr lang="ru-RU" sz="2400" i="1" dirty="0" err="1" smtClean="0"/>
              <a:t>ов</a:t>
            </a:r>
            <a:r>
              <a:rPr lang="ru-RU" sz="2400" i="1" dirty="0" smtClean="0"/>
              <a:t>; -ев; -ин)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6063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685800"/>
          </a:xfrm>
        </p:spPr>
        <p:txBody>
          <a:bodyPr>
            <a:noAutofit/>
          </a:bodyPr>
          <a:lstStyle/>
          <a:p>
            <a:r>
              <a:rPr lang="ru-RU" sz="2400" b="1" i="1" cap="none" dirty="0" smtClean="0"/>
              <a:t>История фамилий, образованных от крестильных имен.</a:t>
            </a:r>
            <a:endParaRPr lang="ru-RU" sz="2400" b="1" i="1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/>
              <a:t>Петряев.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Фамилия образована от имени Петр. От этого имени произошли и многие другие фамилии, например Петров.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 smtClean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smtClean="0"/>
              <a:t>Булатова.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Фамилия происходит от имени Булат, популярного у татар. Это имя переводилось как сильный, крепкий.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9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cap="none" dirty="0">
                <a:solidFill>
                  <a:prstClr val="black"/>
                </a:solidFill>
              </a:rPr>
              <a:t>История фамилий, образованных от </a:t>
            </a:r>
            <a:r>
              <a:rPr lang="ru-RU" sz="2400" b="1" i="1" cap="none" dirty="0" smtClean="0">
                <a:solidFill>
                  <a:prstClr val="black"/>
                </a:solidFill>
              </a:rPr>
              <a:t>прозвищ.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416824" cy="3528392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b="1" i="1" dirty="0" err="1" smtClean="0"/>
              <a:t>Барышкова</a:t>
            </a:r>
            <a:r>
              <a:rPr lang="ru-RU" sz="1750" b="1" i="1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i="1" dirty="0" smtClean="0"/>
              <a:t>Фамилия ведет свое начало от прозвища барыш. Барышом называли прибыль, материальную выгоду. Скорее всего это прозвище получил человек, стремившийся к богатству.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b="1" i="1" dirty="0" smtClean="0"/>
              <a:t>Новикова.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i="1" dirty="0" smtClean="0"/>
              <a:t>Фамилия произошла от прозвища новик. В старину всякого нового человека называли новик.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b="1" i="1" dirty="0" err="1" smtClean="0"/>
              <a:t>Бойцова</a:t>
            </a:r>
            <a:r>
              <a:rPr lang="ru-RU" sz="1750" b="1" i="1" dirty="0" smtClean="0"/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i="1" dirty="0" smtClean="0"/>
              <a:t>Фамилия связана с прилагательным бойкий, поэтому это прозвище давали ловкому и находчивому человеку.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b="1" i="1" dirty="0" smtClean="0"/>
              <a:t>Шадрина.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50" i="1" dirty="0" smtClean="0"/>
              <a:t>Фамилия образовалась от прозвища </a:t>
            </a:r>
            <a:r>
              <a:rPr lang="ru-RU" sz="1750" i="1" dirty="0" err="1" smtClean="0"/>
              <a:t>шадра</a:t>
            </a:r>
            <a:r>
              <a:rPr lang="ru-RU" sz="1750" i="1" dirty="0"/>
              <a:t> </a:t>
            </a:r>
            <a:r>
              <a:rPr lang="ru-RU" sz="1750" i="1" dirty="0" smtClean="0"/>
              <a:t>– это рябой человек, имевший на лице следы от оспы.</a:t>
            </a:r>
          </a:p>
        </p:txBody>
      </p:sp>
    </p:spTree>
    <p:extLst>
      <p:ext uri="{BB962C8B-B14F-4D97-AF65-F5344CB8AC3E}">
        <p14:creationId xmlns:p14="http://schemas.microsoft.com/office/powerpoint/2010/main" val="32734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101</TotalTime>
  <Words>508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История происхождения Фамилии</vt:lpstr>
      <vt:lpstr>Появление фамилий – это сложный исторический процесс. Изначально они появились в европейских странах: Италии, Франции, Англии, Германии.  В России фамилии появились в конце XVIII в.</vt:lpstr>
      <vt:lpstr>Каждому человеку полезно знать историю происхождения своей фамилии.  Цель работы:  1. Определение путей образования моей фамилии и фамилий одноклассников, с последующей их расшифровкой и классификацией.</vt:lpstr>
      <vt:lpstr>Во время проведения исследования мы решали следующие задачи: </vt:lpstr>
      <vt:lpstr>Особенности происхождения русских фамилий</vt:lpstr>
      <vt:lpstr>Презентация PowerPoint</vt:lpstr>
      <vt:lpstr>Структура русских фамилий</vt:lpstr>
      <vt:lpstr>История фамилий, образованных от крестильных имен.</vt:lpstr>
      <vt:lpstr>История фамилий, образованных от прозвищ.</vt:lpstr>
      <vt:lpstr>История фамилий, образованных от рода занятий.</vt:lpstr>
      <vt:lpstr>История фамилий, образованных от названий животных и птиц.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20</cp:revision>
  <dcterms:created xsi:type="dcterms:W3CDTF">2015-05-17T08:36:40Z</dcterms:created>
  <dcterms:modified xsi:type="dcterms:W3CDTF">2015-05-17T10:18:06Z</dcterms:modified>
</cp:coreProperties>
</file>