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4" r:id="rId3"/>
    <p:sldId id="257" r:id="rId4"/>
    <p:sldId id="261" r:id="rId5"/>
    <p:sldId id="259" r:id="rId6"/>
    <p:sldId id="266" r:id="rId7"/>
    <p:sldId id="260" r:id="rId8"/>
    <p:sldId id="265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998" y="0"/>
            <a:ext cx="9144000" cy="1538657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Конкурс школьных музеев образовательных организаций Ярославского муниципального района, посвящённого </a:t>
            </a:r>
            <a:br>
              <a:rPr lang="ru-RU" sz="2400" dirty="0" smtClean="0"/>
            </a:br>
            <a:r>
              <a:rPr lang="ru-RU" sz="2400" dirty="0" smtClean="0"/>
              <a:t>200-летию со дня рождения Н.А. Некрасова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3366" y="1856363"/>
            <a:ext cx="10018816" cy="2834389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Историко-краеведческий музей</a:t>
            </a:r>
          </a:p>
          <a:p>
            <a:r>
              <a:rPr lang="ru-RU" dirty="0" smtClean="0"/>
              <a:t>МОУ </a:t>
            </a:r>
            <a:r>
              <a:rPr lang="ru-RU" dirty="0" smtClean="0"/>
              <a:t>Спасская СШ ЯМР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49338" y="3351350"/>
            <a:ext cx="5264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Авторы: учащиеся МОУ Спасская СШ ЯМР </a:t>
            </a:r>
          </a:p>
          <a:p>
            <a:r>
              <a:rPr lang="ru-RU" sz="2000" dirty="0" err="1" smtClean="0"/>
              <a:t>Попёнышева</a:t>
            </a:r>
            <a:r>
              <a:rPr lang="ru-RU" sz="2000" dirty="0" smtClean="0"/>
              <a:t> Дарья Сергеевна 8 класс</a:t>
            </a:r>
          </a:p>
          <a:p>
            <a:r>
              <a:rPr lang="ru-RU" sz="2000" dirty="0" err="1" smtClean="0"/>
              <a:t>Мышенкова</a:t>
            </a:r>
            <a:r>
              <a:rPr lang="ru-RU" sz="2000" dirty="0" smtClean="0"/>
              <a:t> Анастасия Павловна 9 класс</a:t>
            </a:r>
          </a:p>
          <a:p>
            <a:r>
              <a:rPr lang="ru-RU" sz="2000" dirty="0" smtClean="0"/>
              <a:t>Василенко Светлана Алексеевна 10 </a:t>
            </a:r>
            <a:r>
              <a:rPr lang="ru-RU" sz="2000" dirty="0" smtClean="0"/>
              <a:t>класс</a:t>
            </a:r>
          </a:p>
          <a:p>
            <a:r>
              <a:rPr lang="ru-RU" sz="2000" dirty="0" smtClean="0"/>
              <a:t>Научный руководитель: учитель истории Морозова Нелли Александровна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2042"/>
            <a:ext cx="12457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2021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4" y="186995"/>
            <a:ext cx="11732821" cy="142804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Список источников  и литературы: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10046"/>
            <a:ext cx="1219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1. ГАОЯ</a:t>
            </a:r>
            <a:r>
              <a:rPr lang="ru-RU" sz="2400" dirty="0" smtClean="0"/>
              <a:t>. Ф 198, Д 1408, Л </a:t>
            </a:r>
            <a:r>
              <a:rPr lang="ru-RU" sz="2400" dirty="0" smtClean="0"/>
              <a:t>5</a:t>
            </a:r>
          </a:p>
          <a:p>
            <a:r>
              <a:rPr lang="ru-RU" sz="2400" dirty="0" smtClean="0"/>
              <a:t>2. Некрасов Н.А. Кому на Руси жить хорошо.</a:t>
            </a:r>
            <a:r>
              <a:rPr lang="ru-RU" sz="2400" dirty="0" smtClean="0"/>
              <a:t> http://az.lib.ru/n/nekrasow_n_a/text_0030.shtml</a:t>
            </a:r>
          </a:p>
          <a:p>
            <a:r>
              <a:rPr lang="ru-RU" sz="2400" dirty="0" smtClean="0"/>
              <a:t>3. Некрасов Н.К. По их следам, по их дорогам: Н.А. Некрасов и его </a:t>
            </a:r>
            <a:r>
              <a:rPr lang="ru-RU" sz="2400" dirty="0" err="1" smtClean="0"/>
              <a:t>герои.-М</a:t>
            </a:r>
            <a:r>
              <a:rPr lang="ru-RU" sz="2400" dirty="0" smtClean="0"/>
              <a:t>. 1979.-С 20.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Фабричникова</a:t>
            </a:r>
            <a:r>
              <a:rPr lang="ru-RU" sz="2400" dirty="0" smtClean="0"/>
              <a:t> Л. </a:t>
            </a:r>
            <a:r>
              <a:rPr lang="ru-RU" sz="2400" dirty="0" err="1" smtClean="0"/>
              <a:t>Виринея</a:t>
            </a:r>
            <a:r>
              <a:rPr lang="ru-RU" sz="2400" dirty="0" smtClean="0"/>
              <a:t> хранит историю села./</a:t>
            </a:r>
            <a:r>
              <a:rPr lang="ru-RU" sz="2400" dirty="0" err="1" smtClean="0"/>
              <a:t>Л.Фабричникова</a:t>
            </a:r>
            <a:r>
              <a:rPr lang="ru-RU" sz="2400" dirty="0" smtClean="0"/>
              <a:t>//Золотое кольцо -1993.- №147</a:t>
            </a:r>
          </a:p>
          <a:p>
            <a:r>
              <a:rPr lang="ru-RU" sz="2400" dirty="0" smtClean="0"/>
              <a:t>5. Фото из архива Историко-краеведческого музея МОУ </a:t>
            </a:r>
            <a:r>
              <a:rPr lang="ru-RU" sz="2400" dirty="0" smtClean="0"/>
              <a:t>Спасская СШ ЯМР 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9707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Историко-краеведческий </a:t>
            </a:r>
            <a:r>
              <a:rPr lang="ru-RU" sz="2400" dirty="0" smtClean="0"/>
              <a:t>музей </a:t>
            </a:r>
            <a:r>
              <a:rPr lang="ru-RU" sz="2400" dirty="0" smtClean="0"/>
              <a:t>МОУ Спасская СШ ЯМР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Был открыт 1.03.2000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Экспозиции:</a:t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5" name="Content Placeholder 4" descr="JiqUNpKGbpY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61953"/>
            <a:ext cx="4100945" cy="3075709"/>
          </a:xfrm>
          <a:prstGeom prst="rect">
            <a:avLst/>
          </a:prstGeom>
        </p:spPr>
      </p:pic>
      <p:pic>
        <p:nvPicPr>
          <p:cNvPr id="6" name="Content Placeholder 5" descr="s31Vxklx_9I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74426" y="4133987"/>
            <a:ext cx="3632016" cy="2724013"/>
          </a:xfrm>
          <a:prstGeom prst="rect">
            <a:avLst/>
          </a:prstGeom>
        </p:spPr>
      </p:pic>
      <p:pic>
        <p:nvPicPr>
          <p:cNvPr id="7" name="Рисунок 1" descr="C:\Documents and Settings\Спасская СОШ\Рабочий стол\МУЗЕЙ\муз\М-17\IMG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68392" y="4186772"/>
            <a:ext cx="4004211" cy="26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4646" y="2056802"/>
            <a:ext cx="338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1.История русского быта</a:t>
            </a:r>
            <a:endParaRPr lang="ru-RU" sz="2400" dirty="0"/>
          </a:p>
        </p:txBody>
      </p:sp>
      <p:pic>
        <p:nvPicPr>
          <p:cNvPr id="9" name="Picture 2" descr="C:\Documents and Settings\Спасская СОШ\Рабочий стол\МУЗЕЙ\музей\Историко-краеведческий музей МОУ Спасской СОШ\P3200105.JPG"/>
          <p:cNvPicPr>
            <a:picLocks noChangeAspect="1" noChangeArrowheads="1"/>
          </p:cNvPicPr>
          <p:nvPr/>
        </p:nvPicPr>
        <p:blipFill>
          <a:blip r:embed="rId5"/>
          <a:srcRect t="21064" r="3698" b="23407"/>
          <a:stretch>
            <a:fillRect/>
          </a:stretch>
        </p:blipFill>
        <p:spPr bwMode="auto">
          <a:xfrm>
            <a:off x="7853052" y="2719449"/>
            <a:ext cx="4338948" cy="18763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67825" y="2923700"/>
            <a:ext cx="36677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2</a:t>
            </a:r>
            <a:r>
              <a:rPr lang="ru-RU" sz="2400" dirty="0" smtClean="0"/>
              <a:t>. Детские </a:t>
            </a:r>
          </a:p>
          <a:p>
            <a:r>
              <a:rPr lang="ru-RU" sz="2400" dirty="0" smtClean="0"/>
              <a:t>и </a:t>
            </a:r>
          </a:p>
          <a:p>
            <a:r>
              <a:rPr lang="ru-RU" sz="2400" dirty="0" smtClean="0"/>
              <a:t>молодежные </a:t>
            </a:r>
            <a:r>
              <a:rPr lang="ru-RU" sz="2400" dirty="0" smtClean="0"/>
              <a:t>организации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97720" y="2128053"/>
            <a:ext cx="439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3.Великой Победе </a:t>
            </a:r>
            <a:r>
              <a:rPr lang="ru-RU" sz="2400" dirty="0" smtClean="0"/>
              <a:t>посвящается </a:t>
            </a:r>
            <a:endParaRPr lang="ru-RU" sz="240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Актив музея регулярно принимал участие в районных и областных играх; в краеведческих олимпиадах и краеведческих конференциях. Неоднократно </a:t>
            </a:r>
            <a:r>
              <a:rPr lang="ru-RU" sz="2400" dirty="0" smtClean="0"/>
              <a:t>занимал </a:t>
            </a:r>
            <a:r>
              <a:rPr lang="ru-RU" sz="2400" dirty="0" smtClean="0"/>
              <a:t>призовые </a:t>
            </a:r>
            <a:r>
              <a:rPr lang="ru-RU" sz="2400" dirty="0" smtClean="0"/>
              <a:t>места.</a:t>
            </a:r>
            <a:endParaRPr lang="en-US" sz="2400" dirty="0"/>
          </a:p>
        </p:txBody>
      </p:sp>
      <p:pic>
        <p:nvPicPr>
          <p:cNvPr id="8" name="Content Placeholder 4" descr="IMG_20210326_19283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55951" y="1718749"/>
            <a:ext cx="1988240" cy="2651373"/>
          </a:xfrm>
          <a:prstGeom prst="rect">
            <a:avLst/>
          </a:prstGeom>
        </p:spPr>
      </p:pic>
      <p:pic>
        <p:nvPicPr>
          <p:cNvPr id="4" name="Рисунок 1" descr="E:\Выпускники\Областная игра\P1030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811" y="2113106"/>
            <a:ext cx="4764332" cy="3468297"/>
          </a:xfrm>
          <a:prstGeom prst="rect">
            <a:avLst/>
          </a:prstGeom>
          <a:noFill/>
        </p:spPr>
      </p:pic>
      <p:pic>
        <p:nvPicPr>
          <p:cNvPr id="9" name="Content Placeholder 5" descr="IMG_20210326_19282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0034588" y="1695450"/>
            <a:ext cx="2157412" cy="2876550"/>
          </a:xfrm>
          <a:prstGeom prst="rect">
            <a:avLst/>
          </a:prstGeom>
        </p:spPr>
      </p:pic>
      <p:pic>
        <p:nvPicPr>
          <p:cNvPr id="3074" name="Picture 2" descr="E:\През О музее\фото шк. музея\P3200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646" y="1724888"/>
            <a:ext cx="2113838" cy="2818451"/>
          </a:xfrm>
          <a:prstGeom prst="rect">
            <a:avLst/>
          </a:prstGeom>
          <a:noFill/>
        </p:spPr>
      </p:pic>
      <p:pic>
        <p:nvPicPr>
          <p:cNvPr id="3075" name="Picture 3" descr="E:\През О музее\фото шк. музея\P3200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5173" y="4015839"/>
            <a:ext cx="1900052" cy="2533403"/>
          </a:xfrm>
          <a:prstGeom prst="rect">
            <a:avLst/>
          </a:prstGeom>
          <a:noFill/>
        </p:spPr>
      </p:pic>
      <p:pic>
        <p:nvPicPr>
          <p:cNvPr id="3076" name="Picture 4" descr="E:\През О музее\фото шк. музея\P32001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2742" y="3990068"/>
            <a:ext cx="1892661" cy="25235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382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Наш музей посетили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5" name="Content Placeholder 4" descr="IMG_20210326_192941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25733" y="4453149"/>
            <a:ext cx="1729047" cy="2302625"/>
          </a:xfrm>
          <a:prstGeom prst="rect">
            <a:avLst/>
          </a:prstGeom>
        </p:spPr>
      </p:pic>
      <p:pic>
        <p:nvPicPr>
          <p:cNvPr id="6" name="Content Placeholder 5" descr="IMG_20210326_195833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6255" y="1469368"/>
            <a:ext cx="2093464" cy="2791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42646"/>
            <a:ext cx="4916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учащиеся, </a:t>
            </a:r>
            <a:r>
              <a:rPr lang="ru-RU" sz="2400" dirty="0" smtClean="0"/>
              <a:t>учителя и выпускники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4357" y="1273031"/>
            <a:ext cx="185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жители </a:t>
            </a:r>
            <a:r>
              <a:rPr lang="ru-RU" sz="2400" dirty="0" smtClean="0"/>
              <a:t>села</a:t>
            </a:r>
            <a:endParaRPr lang="ru-RU" sz="2400" dirty="0"/>
          </a:p>
        </p:txBody>
      </p:sp>
      <p:pic>
        <p:nvPicPr>
          <p:cNvPr id="9" name="Content Placeholder 4" descr="IMG_20210326_1929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423221" y="4360870"/>
            <a:ext cx="1834878" cy="2446861"/>
          </a:xfrm>
          <a:prstGeom prst="rect">
            <a:avLst/>
          </a:prstGeom>
        </p:spPr>
      </p:pic>
      <p:pic>
        <p:nvPicPr>
          <p:cNvPr id="10" name="Content Placeholder 4" descr="IMG_20210326_19290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209951" y="2050489"/>
            <a:ext cx="2536563" cy="1902538"/>
          </a:xfrm>
          <a:prstGeom prst="rect">
            <a:avLst/>
          </a:prstGeom>
        </p:spPr>
      </p:pic>
      <p:pic>
        <p:nvPicPr>
          <p:cNvPr id="11" name="Content Placeholder 7" descr="IMG_20210326_19580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504" y="4789360"/>
            <a:ext cx="2220686" cy="16655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5140" y="4229986"/>
            <a:ext cx="7099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гости из Австрии и США </a:t>
            </a:r>
            <a:endParaRPr lang="ru-RU" sz="2400" dirty="0"/>
          </a:p>
        </p:txBody>
      </p:sp>
      <p:pic>
        <p:nvPicPr>
          <p:cNvPr id="13" name="Content Placeholder 4" descr="IMG_20210326_1957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1488" y="1763378"/>
            <a:ext cx="3428153" cy="25711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62451" y="960409"/>
            <a:ext cx="467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Анатолий Иванович Лисицын </a:t>
            </a:r>
            <a:br>
              <a:rPr lang="ru-RU" sz="2400" dirty="0" smtClean="0"/>
            </a:br>
            <a:r>
              <a:rPr lang="ru-RU" sz="2400" dirty="0" smtClean="0"/>
              <a:t>(губернатор области 1991-1997гг. 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62731" y="4194360"/>
            <a:ext cx="6229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корреспонденты Ярославского канала РЕН ТВ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29025" y="4934473"/>
            <a:ext cx="3754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представители поискового </a:t>
            </a:r>
            <a:endParaRPr lang="ru-RU" sz="2400" dirty="0" smtClean="0"/>
          </a:p>
          <a:p>
            <a:pPr algn="ctr"/>
            <a:r>
              <a:rPr lang="ru-RU" sz="2400" dirty="0" smtClean="0"/>
              <a:t>отряда </a:t>
            </a:r>
            <a:r>
              <a:rPr lang="ru-RU" sz="2400" dirty="0" smtClean="0"/>
              <a:t>«Подвиг»</a:t>
            </a:r>
            <a:endParaRPr lang="ru-RU" sz="2400" dirty="0"/>
          </a:p>
        </p:txBody>
      </p:sp>
      <p:pic>
        <p:nvPicPr>
          <p:cNvPr id="4098" name="Picture 2" descr="C:\Documents and Settings\Спасская СОШ\Рабочий стол\9Mkub9OvGM0.jpg"/>
          <p:cNvPicPr>
            <a:picLocks noChangeAspect="1" noChangeArrowheads="1"/>
          </p:cNvPicPr>
          <p:nvPr/>
        </p:nvPicPr>
        <p:blipFill>
          <a:blip r:embed="rId8" cstate="print"/>
          <a:srcRect l="6158" t="7763" r="6942" b="7760"/>
          <a:stretch>
            <a:fillRect/>
          </a:stretch>
        </p:blipFill>
        <p:spPr bwMode="auto">
          <a:xfrm>
            <a:off x="10629270" y="5320146"/>
            <a:ext cx="1396474" cy="13597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Спасская школа находится на территории бывшей усадьбы дворян Полозовых  </a:t>
            </a:r>
            <a:endParaRPr lang="en-US" sz="2400" dirty="0"/>
          </a:p>
        </p:txBody>
      </p:sp>
      <p:pic>
        <p:nvPicPr>
          <p:cNvPr id="5122" name="Picture 2" descr="C:\Documents and Settings\Спасская СОШ\Рабочий стол\МУЗЕЙ\Учителя-ветераны\PIC_0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39291" y="2949734"/>
            <a:ext cx="1579418" cy="210312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592" y="1730622"/>
            <a:ext cx="5181600" cy="30432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Изучением истории усадьбы длительное время занимались учителя: Таирова </a:t>
            </a:r>
            <a:r>
              <a:rPr lang="ru-RU" sz="2400" dirty="0" err="1" smtClean="0"/>
              <a:t>Виринея</a:t>
            </a:r>
            <a:r>
              <a:rPr lang="ru-RU" sz="2400" dirty="0" smtClean="0"/>
              <a:t> Васильевна, </a:t>
            </a:r>
            <a:r>
              <a:rPr lang="ru-RU" sz="2400" dirty="0" err="1" smtClean="0"/>
              <a:t>Барова</a:t>
            </a:r>
            <a:r>
              <a:rPr lang="ru-RU" sz="2400" dirty="0" smtClean="0"/>
              <a:t> Галина Михайловна и Морозова </a:t>
            </a:r>
            <a:r>
              <a:rPr lang="ru-RU" sz="2400" dirty="0" smtClean="0"/>
              <a:t>Нелли Александровна(ныне руководитель музея)</a:t>
            </a:r>
            <a:endParaRPr lang="en-US" sz="2400" dirty="0"/>
          </a:p>
        </p:txBody>
      </p:sp>
      <p:pic>
        <p:nvPicPr>
          <p:cNvPr id="5124" name="Picture 4" descr="E:\През О музее\фото шк. музея\P3200129.JPG"/>
          <p:cNvPicPr>
            <a:picLocks noChangeAspect="1" noChangeArrowheads="1"/>
          </p:cNvPicPr>
          <p:nvPr/>
        </p:nvPicPr>
        <p:blipFill>
          <a:blip r:embed="rId3" cstate="print"/>
          <a:srcRect r="28087"/>
          <a:stretch>
            <a:fillRect/>
          </a:stretch>
        </p:blipFill>
        <p:spPr bwMode="auto">
          <a:xfrm>
            <a:off x="8209807" y="4515591"/>
            <a:ext cx="2097975" cy="2188028"/>
          </a:xfrm>
          <a:prstGeom prst="rect">
            <a:avLst/>
          </a:prstGeom>
          <a:noFill/>
        </p:spPr>
      </p:pic>
      <p:pic>
        <p:nvPicPr>
          <p:cNvPr id="5125" name="Picture 5" descr="F:\20210326_192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80" y="1710047"/>
            <a:ext cx="6337464" cy="4753098"/>
          </a:xfrm>
          <a:prstGeom prst="rect">
            <a:avLst/>
          </a:prstGeom>
          <a:noFill/>
        </p:spPr>
      </p:pic>
      <p:pic>
        <p:nvPicPr>
          <p:cNvPr id="5123" name="Picture 3" descr="E:\През О музее\фото шк. музея\P3200133.JPG"/>
          <p:cNvPicPr>
            <a:picLocks noChangeAspect="1" noChangeArrowheads="1"/>
          </p:cNvPicPr>
          <p:nvPr/>
        </p:nvPicPr>
        <p:blipFill>
          <a:blip r:embed="rId5" cstate="print"/>
          <a:srcRect l="6344"/>
          <a:stretch>
            <a:fillRect/>
          </a:stretch>
        </p:blipFill>
        <p:spPr bwMode="auto">
          <a:xfrm>
            <a:off x="9908864" y="3826825"/>
            <a:ext cx="2116881" cy="1695202"/>
          </a:xfrm>
          <a:prstGeom prst="rect">
            <a:avLst/>
          </a:prstGeom>
          <a:noFill/>
        </p:spPr>
      </p:pic>
      <p:pic>
        <p:nvPicPr>
          <p:cNvPr id="5126" name="Picture 6" descr="C:\Documents and Settings\Спасская СОШ\Рабочий стол\МУЗЕЙ\Учителя-ветераны\PIC_0154.JPG"/>
          <p:cNvPicPr>
            <a:picLocks noChangeAspect="1" noChangeArrowheads="1"/>
          </p:cNvPicPr>
          <p:nvPr/>
        </p:nvPicPr>
        <p:blipFill>
          <a:blip r:embed="rId6" cstate="print"/>
          <a:srcRect l="27507" t="11721"/>
          <a:stretch>
            <a:fillRect/>
          </a:stretch>
        </p:blipFill>
        <p:spPr bwMode="auto">
          <a:xfrm>
            <a:off x="6638307" y="4191989"/>
            <a:ext cx="1510308" cy="245225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4245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Учителя и учащиеся, работая с архивными документами и литературой, определили, что село </a:t>
            </a:r>
            <a:r>
              <a:rPr lang="ru-RU" sz="2400" dirty="0" smtClean="0"/>
              <a:t>Спасское упоминается в архивных документах с 1727 г. Земли принадлежали князю Федору и его жене Прасковье Полозовым. </a:t>
            </a:r>
            <a:endParaRPr lang="ru-RU" sz="2400" dirty="0"/>
          </a:p>
        </p:txBody>
      </p:sp>
      <p:pic>
        <p:nvPicPr>
          <p:cNvPr id="12" name="Content Placeholder 4" descr="IMG_20210326_19243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93" b="-213"/>
          <a:stretch>
            <a:fillRect/>
          </a:stretch>
        </p:blipFill>
        <p:spPr>
          <a:xfrm rot="16200000">
            <a:off x="770381" y="1529211"/>
            <a:ext cx="4611850" cy="5416340"/>
          </a:xfrm>
          <a:prstGeom prst="rect">
            <a:avLst/>
          </a:prstGeom>
        </p:spPr>
      </p:pic>
      <p:pic>
        <p:nvPicPr>
          <p:cNvPr id="13" name="Content Placeholder 5" descr="IMG_20210326_19251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31768" y="1825625"/>
            <a:ext cx="3262464" cy="435133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57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Один из владельцев - Павел Полозов - хорошо знал отца поэта Некрасова Алексея Сергеевича. Он нередко бывал у Полозовых, находил здесь гостеприимство русское, принимал </a:t>
            </a:r>
            <a:r>
              <a:rPr lang="ru-RU" sz="2400" dirty="0" smtClean="0"/>
              <a:t>участие </a:t>
            </a:r>
            <a:r>
              <a:rPr lang="ru-RU" sz="2400" dirty="0" smtClean="0"/>
              <a:t>в охотах на природе.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73776" y="4096987"/>
            <a:ext cx="5046023" cy="2079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7688" y="4168239"/>
            <a:ext cx="4466112" cy="20087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Спасская СОШ\Рабочий стол\МУЗЕЙ\село Старые фото2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658" y="1995056"/>
            <a:ext cx="5917178" cy="3823854"/>
          </a:xfrm>
          <a:prstGeom prst="rect">
            <a:avLst/>
          </a:prstGeom>
          <a:noFill/>
        </p:spPr>
      </p:pic>
      <p:pic>
        <p:nvPicPr>
          <p:cNvPr id="6147" name="Picture 3" descr="C:\Documents and Settings\Спасская СОШ\Рабочий стол\МУЗЕЙ\село Старые фото2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926" y="2068117"/>
            <a:ext cx="5410978" cy="37270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2452" y="5940032"/>
            <a:ext cx="8220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</a:t>
            </a:r>
            <a:r>
              <a:rPr lang="ru-RU" sz="2400" dirty="0" smtClean="0"/>
              <a:t>арк </a:t>
            </a:r>
            <a:r>
              <a:rPr lang="ru-RU" sz="2400" dirty="0" smtClean="0"/>
              <a:t>дворян </a:t>
            </a:r>
            <a:r>
              <a:rPr lang="ru-RU" sz="2400" dirty="0" smtClean="0"/>
              <a:t>Полозовых (сохранился </a:t>
            </a:r>
            <a:r>
              <a:rPr lang="ru-RU" sz="2400" dirty="0" smtClean="0"/>
              <a:t>до наших дней)</a:t>
            </a:r>
            <a:endParaRPr lang="ru-RU" sz="240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9" y="10182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поэме Некрасова «Кому на Руси жить хорошо» есть глава «Помещик». Внучатый племянник Николая Алексеевича Некрасова Николай Константинович в книге «По их следам по их дорогам» пишет так: «Глава </a:t>
            </a:r>
            <a:r>
              <a:rPr lang="ru-RU" sz="2400" dirty="0" smtClean="0"/>
              <a:t>«Помещик» </a:t>
            </a:r>
            <a:r>
              <a:rPr lang="ru-RU" sz="2400" dirty="0" smtClean="0"/>
              <a:t>дается Некрасовым в сатирическом плане</a:t>
            </a:r>
            <a:r>
              <a:rPr lang="ru-RU" sz="2400" dirty="0" smtClean="0"/>
              <a:t>. «Соседнего помещика Гаврилу Афанасьевича на троечке несло. Помещик был румяненький, </a:t>
            </a:r>
            <a:r>
              <a:rPr lang="ru-RU" sz="2400" dirty="0" err="1" smtClean="0"/>
              <a:t>осадистый</a:t>
            </a:r>
            <a:r>
              <a:rPr lang="ru-RU" sz="2400" dirty="0" smtClean="0"/>
              <a:t>, присадистый, шестидесяти лет». По словам научного сотрудника музея-усадьбы  Н.А.Некрасова в </a:t>
            </a:r>
            <a:r>
              <a:rPr lang="ru-RU" sz="2400" dirty="0" err="1" smtClean="0"/>
              <a:t>Карабихе</a:t>
            </a:r>
            <a:r>
              <a:rPr lang="ru-RU" sz="2400" dirty="0" smtClean="0"/>
              <a:t> С.Смирнова:«Если </a:t>
            </a:r>
            <a:r>
              <a:rPr lang="ru-RU" sz="2400" dirty="0" smtClean="0"/>
              <a:t>попытаться поискать дворянскую усадьбу, похожую на ту, о которой рассказывает Гаврила Афанасьевич (помещик), то </a:t>
            </a:r>
            <a:r>
              <a:rPr lang="ru-RU" sz="2400" dirty="0" smtClean="0"/>
              <a:t>окажется…что </a:t>
            </a:r>
            <a:r>
              <a:rPr lang="ru-RU" sz="2400" dirty="0" smtClean="0"/>
              <a:t>похожа на нее имение </a:t>
            </a:r>
            <a:r>
              <a:rPr lang="ru-RU" sz="2400" dirty="0" smtClean="0"/>
              <a:t>Полозовых»».</a:t>
            </a:r>
            <a:endParaRPr lang="en-US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997526" y="6642450"/>
            <a:ext cx="4915395" cy="21555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184571" y="6689952"/>
            <a:ext cx="4287982" cy="1680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Спасская СОШ\Рабочий стол\МУЗЕЙ\село Старые фото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633" y="3418319"/>
            <a:ext cx="5183513" cy="329717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20" y="186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 сожалению, от усадьбы, в настоящее время, остался только разрушенный барский дом. Восстановить</a:t>
            </a:r>
            <a:r>
              <a:rPr lang="ru-RU" sz="2400" dirty="0" smtClean="0"/>
              <a:t>, который из-за недостатка средств невозможно.</a:t>
            </a:r>
            <a:endParaRPr lang="en-US" sz="2400" dirty="0"/>
          </a:p>
        </p:txBody>
      </p:sp>
      <p:pic>
        <p:nvPicPr>
          <p:cNvPr id="9" name="Рисунок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4304" y="1490636"/>
            <a:ext cx="4678996" cy="485633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1404" y="1968129"/>
            <a:ext cx="6139543" cy="38982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Барский дом, в моём сердце навеки</a:t>
            </a:r>
          </a:p>
          <a:p>
            <a:pPr>
              <a:buNone/>
            </a:pPr>
            <a:r>
              <a:rPr lang="ru-RU" sz="2400" dirty="0" smtClean="0"/>
              <a:t>Ты останешься светом дневным.</a:t>
            </a:r>
          </a:p>
          <a:p>
            <a:pPr>
              <a:buNone/>
            </a:pPr>
            <a:r>
              <a:rPr lang="ru-RU" sz="2400" dirty="0" smtClean="0"/>
              <a:t>И твои потемневшие веки.</a:t>
            </a:r>
          </a:p>
          <a:p>
            <a:pPr>
              <a:buNone/>
            </a:pPr>
            <a:r>
              <a:rPr lang="ru-RU" sz="2400" dirty="0" smtClean="0"/>
              <a:t>Их не тронет огонь или дым.</a:t>
            </a:r>
          </a:p>
          <a:p>
            <a:pPr>
              <a:buNone/>
            </a:pPr>
            <a:r>
              <a:rPr lang="ru-RU" sz="2400" dirty="0" smtClean="0"/>
              <a:t>Через годы, века и столетья</a:t>
            </a:r>
          </a:p>
          <a:p>
            <a:pPr>
              <a:buNone/>
            </a:pPr>
            <a:r>
              <a:rPr lang="ru-RU" sz="2400" dirty="0" smtClean="0"/>
              <a:t>Ты по-прежнему будешь стоять,</a:t>
            </a:r>
          </a:p>
          <a:p>
            <a:pPr>
              <a:buNone/>
            </a:pPr>
            <a:r>
              <a:rPr lang="ru-RU" sz="2400" dirty="0" smtClean="0"/>
              <a:t>И своей красотой молчаливой</a:t>
            </a:r>
          </a:p>
          <a:p>
            <a:pPr>
              <a:buNone/>
            </a:pPr>
            <a:r>
              <a:rPr lang="ru-RU" sz="2400" dirty="0" smtClean="0"/>
              <a:t>В каждом сердце любовь пробуждать.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Ксения Пронина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92D05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490</Words>
  <Application>WPS Presentation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Конкурс школьных музеев образовательных организаций Ярославского муниципального района, посвящённого  200-летию со дня рождения Н.А. Некрасова</vt:lpstr>
      <vt:lpstr>Историко-краеведческий музей МОУ Спасская СШ ЯМР  Был открыт 1.03.2000 г.    Экспозиции: </vt:lpstr>
      <vt:lpstr>Актив музея регулярно принимал участие в районных и областных играх; в краеведческих олимпиадах и краеведческих конференциях. Неоднократно занимал призовые места.</vt:lpstr>
      <vt:lpstr>Наш музей посетили      </vt:lpstr>
      <vt:lpstr>Спасская школа находится на территории бывшей усадьбы дворян Полозовых  </vt:lpstr>
      <vt:lpstr>Учителя и учащиеся, работая с архивными документами и литературой, определили, что село Спасское упоминается в архивных документах с 1727 г. Земли принадлежали князю Федору и его жене Прасковье Полозовым. </vt:lpstr>
      <vt:lpstr>Один из владельцев - Павел Полозов - хорошо знал отца поэта Некрасова Алексея Сергеевича. Он нередко бывал у Полозовых, находил здесь гостеприимство русское, принимал участие в охотах на природе.  </vt:lpstr>
      <vt:lpstr>В поэме Некрасова «Кому на Руси жить хорошо» есть глава «Помещик». Внучатый племянник Николая Алексеевича Некрасова Николай Константинович в книге «По их следам по их дорогам» пишет так: «Глава «Помещик» дается Некрасовым в сатирическом плане. «Соседнего помещика Гаврилу Афанасьевича на троечке несло. Помещик был румяненький, осадистый, присадистый, шестидесяти лет». По словам научного сотрудника музея-усадьбы  Н.А.Некрасова в Карабихе С.Смирнова:«Если попытаться поискать дворянскую усадьбу, похожую на ту, о которой рассказывает Гаврила Афанасьевич (помещик), то окажется…что похожа на нее имение Полозовых»».</vt:lpstr>
      <vt:lpstr>К сожалению, от усадьбы, в настоящее время, остался только разрушенный барский дом. Восстановить, который из-за недостатка средств невозможно.</vt:lpstr>
      <vt:lpstr>Список источников  и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Спасская СОШ</cp:lastModifiedBy>
  <cp:revision>24</cp:revision>
  <dcterms:created xsi:type="dcterms:W3CDTF">2021-03-26T23:18:16Z</dcterms:created>
  <dcterms:modified xsi:type="dcterms:W3CDTF">2002-01-01T00:23:08Z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